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sldIdLst>
    <p:sldId id="265" r:id="rId2"/>
    <p:sldId id="256" r:id="rId3"/>
    <p:sldId id="257" r:id="rId4"/>
    <p:sldId id="258" r:id="rId5"/>
    <p:sldId id="259" r:id="rId6"/>
    <p:sldId id="260" r:id="rId7"/>
    <p:sldId id="261" r:id="rId8"/>
    <p:sldId id="262" r:id="rId9"/>
    <p:sldId id="263" r:id="rId10"/>
    <p:sldId id="264"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3795610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2226412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4C30AF-2968-4CDB-8EB8-016B067C2CC6}"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52362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11391856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4C30AF-2968-4CDB-8EB8-016B067C2CC6}"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38292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4290559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717539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3379991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1950275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1860993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36784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1809321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1310965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1251513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3839903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BE10092-9E83-4072-AA8A-DE19280EF29C}" type="datetimeFigureOut">
              <a:rPr lang="ru-RU" smtClean="0"/>
              <a:pPr/>
              <a:t>15.04.2020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04C30AF-2968-4CDB-8EB8-016B067C2CC6}" type="slidenum">
              <a:rPr lang="ru-RU" smtClean="0"/>
              <a:pPr/>
              <a:t>‹#›</a:t>
            </a:fld>
            <a:endParaRPr lang="ru-RU"/>
          </a:p>
        </p:txBody>
      </p:sp>
    </p:spTree>
    <p:extLst>
      <p:ext uri="{BB962C8B-B14F-4D97-AF65-F5344CB8AC3E}">
        <p14:creationId xmlns:p14="http://schemas.microsoft.com/office/powerpoint/2010/main" val="287540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BE10092-9E83-4072-AA8A-DE19280EF29C}" type="datetimeFigureOut">
              <a:rPr lang="ru-RU" smtClean="0"/>
              <a:pPr/>
              <a:t>15.04.2020</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04C30AF-2968-4CDB-8EB8-016B067C2CC6}" type="slidenum">
              <a:rPr lang="ru-RU" smtClean="0"/>
              <a:pPr/>
              <a:t>‹#›</a:t>
            </a:fld>
            <a:endParaRPr lang="ru-RU"/>
          </a:p>
        </p:txBody>
      </p:sp>
    </p:spTree>
    <p:extLst>
      <p:ext uri="{BB962C8B-B14F-4D97-AF65-F5344CB8AC3E}">
        <p14:creationId xmlns:p14="http://schemas.microsoft.com/office/powerpoint/2010/main" val="56674956"/>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 id="2147483834" r:id="rId13"/>
    <p:sldLayoutId id="2147483835" r:id="rId14"/>
    <p:sldLayoutId id="2147483836" r:id="rId15"/>
    <p:sldLayoutId id="214748383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0" y="4581128"/>
            <a:ext cx="2843808" cy="1656184"/>
          </a:xfrm>
        </p:spPr>
        <p:txBody>
          <a:bodyPr>
            <a:normAutofit/>
          </a:bodyPr>
          <a:lstStyle/>
          <a:p>
            <a:pPr algn="ctr"/>
            <a:r>
              <a:rPr lang="ru-RU" sz="2800" b="1" i="1" dirty="0" smtClean="0">
                <a:solidFill>
                  <a:srgbClr val="0070C0"/>
                </a:solidFill>
                <a:latin typeface="Times New Roman" pitchFamily="18" charset="0"/>
                <a:cs typeface="Times New Roman" pitchFamily="18" charset="0"/>
              </a:rPr>
              <a:t/>
            </a:r>
            <a:br>
              <a:rPr lang="ru-RU" sz="2800" b="1" i="1" dirty="0" smtClean="0">
                <a:solidFill>
                  <a:srgbClr val="0070C0"/>
                </a:solidFill>
                <a:latin typeface="Times New Roman" pitchFamily="18" charset="0"/>
                <a:cs typeface="Times New Roman" pitchFamily="18" charset="0"/>
              </a:rPr>
            </a:br>
            <a:r>
              <a:rPr lang="ru-RU" sz="2800" b="1" i="1" dirty="0" smtClean="0">
                <a:solidFill>
                  <a:schemeClr val="accent2">
                    <a:lumMod val="50000"/>
                  </a:schemeClr>
                </a:solidFill>
                <a:latin typeface="Times New Roman" pitchFamily="18" charset="0"/>
                <a:cs typeface="Times New Roman" pitchFamily="18" charset="0"/>
              </a:rPr>
              <a:t>учитель-логопед </a:t>
            </a:r>
            <a:r>
              <a:rPr lang="en-US" sz="2800" b="1" i="1" dirty="0" smtClean="0">
                <a:solidFill>
                  <a:schemeClr val="accent2">
                    <a:lumMod val="50000"/>
                  </a:schemeClr>
                </a:solidFill>
                <a:latin typeface="Times New Roman" pitchFamily="18" charset="0"/>
                <a:cs typeface="Times New Roman" pitchFamily="18" charset="0"/>
              </a:rPr>
              <a:t> </a:t>
            </a:r>
            <a:r>
              <a:rPr lang="ru-RU" sz="2800" b="1" i="1" dirty="0" smtClean="0">
                <a:solidFill>
                  <a:schemeClr val="accent2">
                    <a:lumMod val="50000"/>
                  </a:schemeClr>
                </a:solidFill>
                <a:latin typeface="Times New Roman" pitchFamily="18" charset="0"/>
                <a:cs typeface="Times New Roman" pitchFamily="18" charset="0"/>
              </a:rPr>
              <a:t/>
            </a:r>
            <a:br>
              <a:rPr lang="ru-RU" sz="2800" b="1" i="1" dirty="0" smtClean="0">
                <a:solidFill>
                  <a:schemeClr val="accent2">
                    <a:lumMod val="50000"/>
                  </a:schemeClr>
                </a:solidFill>
                <a:latin typeface="Times New Roman" pitchFamily="18" charset="0"/>
                <a:cs typeface="Times New Roman" pitchFamily="18" charset="0"/>
              </a:rPr>
            </a:br>
            <a:r>
              <a:rPr lang="ru-RU" sz="2800" b="1" i="1" dirty="0" smtClean="0">
                <a:solidFill>
                  <a:schemeClr val="accent2">
                    <a:lumMod val="50000"/>
                  </a:schemeClr>
                </a:solidFill>
                <a:latin typeface="Times New Roman" pitchFamily="18" charset="0"/>
                <a:cs typeface="Times New Roman" pitchFamily="18" charset="0"/>
              </a:rPr>
              <a:t>Рыбина Л.Н.</a:t>
            </a:r>
            <a:endParaRPr lang="ru-RU" sz="2400" b="1" i="1" dirty="0">
              <a:solidFill>
                <a:schemeClr val="accent2">
                  <a:lumMod val="50000"/>
                </a:schemeClr>
              </a:solidFill>
              <a:latin typeface="Times New Roman" pitchFamily="18" charset="0"/>
              <a:cs typeface="Times New Roman" pitchFamily="18" charset="0"/>
            </a:endParaRPr>
          </a:p>
        </p:txBody>
      </p:sp>
      <p:pic>
        <p:nvPicPr>
          <p:cNvPr id="1027" name="Picture 3" descr="C:\Users\Школа\Desktop\9.jpg"/>
          <p:cNvPicPr>
            <a:picLocks noGrp="1" noChangeAspect="1" noChangeArrowheads="1"/>
          </p:cNvPicPr>
          <p:nvPr>
            <p:ph idx="1"/>
          </p:nvPr>
        </p:nvPicPr>
        <p:blipFill>
          <a:blip r:embed="rId2" cstate="print"/>
          <a:srcRect/>
          <a:stretch>
            <a:fillRect/>
          </a:stretch>
        </p:blipFill>
        <p:spPr bwMode="auto">
          <a:xfrm>
            <a:off x="179512" y="3140968"/>
            <a:ext cx="4249011" cy="3399209"/>
          </a:xfrm>
          <a:prstGeom prst="rect">
            <a:avLst/>
          </a:prstGeom>
          <a:ln>
            <a:noFill/>
          </a:ln>
          <a:effectLst>
            <a:softEdge rad="112500"/>
          </a:effectLst>
        </p:spPr>
      </p:pic>
      <p:sp>
        <p:nvSpPr>
          <p:cNvPr id="5" name="TextBox 4"/>
          <p:cNvSpPr txBox="1"/>
          <p:nvPr/>
        </p:nvSpPr>
        <p:spPr>
          <a:xfrm>
            <a:off x="1331640" y="764704"/>
            <a:ext cx="5688632" cy="1754326"/>
          </a:xfrm>
          <a:prstGeom prst="rect">
            <a:avLst/>
          </a:prstGeom>
          <a:noFill/>
        </p:spPr>
        <p:txBody>
          <a:bodyPr wrap="square" rtlCol="0">
            <a:spAutoFit/>
          </a:bodyPr>
          <a:lstStyle/>
          <a:p>
            <a:pPr algn="ctr"/>
            <a:r>
              <a:rPr lang="ru-RU" sz="3600" b="1" i="1" dirty="0" smtClean="0">
                <a:solidFill>
                  <a:schemeClr val="accent2">
                    <a:lumMod val="75000"/>
                  </a:schemeClr>
                </a:solidFill>
              </a:rPr>
              <a:t>Советы логопеда</a:t>
            </a:r>
          </a:p>
          <a:p>
            <a:pPr algn="ctr"/>
            <a:r>
              <a:rPr lang="ru-RU" sz="3600" b="1" i="1" dirty="0" smtClean="0">
                <a:solidFill>
                  <a:schemeClr val="accent2">
                    <a:lumMod val="75000"/>
                  </a:schemeClr>
                </a:solidFill>
              </a:rPr>
              <a:t> для будущих первоклассников</a:t>
            </a:r>
            <a:endParaRPr lang="ru-RU" sz="3600" b="1" i="1" dirty="0">
              <a:solidFill>
                <a:schemeClr val="accent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Effect transition="in" filter="wheel(4)">
                                      <p:cBhvr>
                                        <p:cTn id="14" dur="1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0211" y="3501008"/>
            <a:ext cx="6914077" cy="2376264"/>
          </a:xfrm>
        </p:spPr>
        <p:txBody>
          <a:bodyPr>
            <a:normAutofit fontScale="25000" lnSpcReduction="20000"/>
          </a:bodyPr>
          <a:lstStyle/>
          <a:p>
            <a:pPr algn="ctr">
              <a:buNone/>
            </a:pPr>
            <a:r>
              <a:rPr lang="ru-RU" sz="9600" dirty="0" smtClean="0">
                <a:solidFill>
                  <a:srgbClr val="0070C0"/>
                </a:solidFill>
                <a:latin typeface="Times New Roman" pitchFamily="18" charset="0"/>
                <a:cs typeface="Times New Roman" pitchFamily="18" charset="0"/>
              </a:rPr>
              <a:t>    </a:t>
            </a:r>
            <a:r>
              <a:rPr lang="ru-RU" sz="9600" b="1" i="1" dirty="0" smtClean="0">
                <a:solidFill>
                  <a:srgbClr val="0070C0"/>
                </a:solidFill>
                <a:latin typeface="Times New Roman" pitchFamily="18" charset="0"/>
                <a:cs typeface="Times New Roman" pitchFamily="18" charset="0"/>
              </a:rPr>
              <a:t>Если же у ребёнок испытывал затруднения, не мог понять или справиться с заданием самостоятельно, не отчаивайтесь! </a:t>
            </a:r>
          </a:p>
          <a:p>
            <a:pPr algn="ctr">
              <a:buNone/>
            </a:pPr>
            <a:r>
              <a:rPr lang="ru-RU" sz="9600" b="1" i="1" dirty="0" smtClean="0">
                <a:solidFill>
                  <a:srgbClr val="0070C0"/>
                </a:solidFill>
                <a:latin typeface="Times New Roman" pitchFamily="18" charset="0"/>
                <a:cs typeface="Times New Roman" pitchFamily="18" charset="0"/>
              </a:rPr>
              <a:t>    Проанализируйте причины, обратитесь</a:t>
            </a:r>
            <a:endParaRPr lang="en-US" sz="9600" b="1" i="1" dirty="0" smtClean="0">
              <a:solidFill>
                <a:srgbClr val="0070C0"/>
              </a:solidFill>
              <a:latin typeface="Times New Roman" pitchFamily="18" charset="0"/>
              <a:cs typeface="Times New Roman" pitchFamily="18" charset="0"/>
            </a:endParaRPr>
          </a:p>
          <a:p>
            <a:pPr algn="ctr">
              <a:buNone/>
            </a:pPr>
            <a:r>
              <a:rPr lang="en-US" sz="9600" b="1" i="1" dirty="0" smtClean="0">
                <a:solidFill>
                  <a:srgbClr val="0070C0"/>
                </a:solidFill>
                <a:latin typeface="Times New Roman" pitchFamily="18" charset="0"/>
                <a:cs typeface="Times New Roman" pitchFamily="18" charset="0"/>
              </a:rPr>
              <a:t>   </a:t>
            </a:r>
            <a:r>
              <a:rPr lang="ru-RU" sz="9600" b="1" i="1" dirty="0" smtClean="0">
                <a:solidFill>
                  <a:srgbClr val="0070C0"/>
                </a:solidFill>
                <a:latin typeface="Times New Roman" pitchFamily="18" charset="0"/>
                <a:cs typeface="Times New Roman" pitchFamily="18" charset="0"/>
              </a:rPr>
              <a:t> к специалистам, позанимайтесь с  ним </a:t>
            </a:r>
          </a:p>
          <a:p>
            <a:pPr algn="ctr">
              <a:buNone/>
            </a:pPr>
            <a:r>
              <a:rPr lang="ru-RU" sz="9600" b="1" i="1" dirty="0" smtClean="0">
                <a:solidFill>
                  <a:srgbClr val="0070C0"/>
                </a:solidFill>
                <a:latin typeface="Times New Roman" pitchFamily="18" charset="0"/>
                <a:cs typeface="Times New Roman" pitchFamily="18" charset="0"/>
              </a:rPr>
              <a:t>    перед поступлением в школу!</a:t>
            </a:r>
            <a:r>
              <a:rPr lang="ru-RU" sz="6000" dirty="0" smtClean="0">
                <a:latin typeface="Times New Roman" pitchFamily="18" charset="0"/>
                <a:cs typeface="Times New Roman" pitchFamily="18" charset="0"/>
              </a:rPr>
              <a:t/>
            </a:r>
            <a:br>
              <a:rPr lang="ru-RU" sz="6000" dirty="0" smtClean="0">
                <a:latin typeface="Times New Roman" pitchFamily="18" charset="0"/>
                <a:cs typeface="Times New Roman" pitchFamily="18" charset="0"/>
              </a:rPr>
            </a:br>
            <a:r>
              <a:rPr lang="ru-RU" sz="2000" b="1" dirty="0"/>
              <a:t/>
            </a:r>
            <a:br>
              <a:rPr lang="ru-RU" sz="2000" b="1" dirty="0"/>
            </a:br>
            <a:endParaRPr lang="ru-RU" sz="2000" dirty="0">
              <a:latin typeface="Times New Roman" pitchFamily="18" charset="0"/>
              <a:cs typeface="Times New Roman" pitchFamily="18" charset="0"/>
            </a:endParaRPr>
          </a:p>
        </p:txBody>
      </p:sp>
      <p:pic>
        <p:nvPicPr>
          <p:cNvPr id="1026" name="Picture 2" descr="C:\Documents and Settings\Миса\Рабочий стол\111.jpeg"/>
          <p:cNvPicPr>
            <a:picLocks noChangeAspect="1" noChangeArrowheads="1"/>
          </p:cNvPicPr>
          <p:nvPr/>
        </p:nvPicPr>
        <p:blipFill>
          <a:blip r:embed="rId2" cstate="print"/>
          <a:srcRect/>
          <a:stretch>
            <a:fillRect/>
          </a:stretch>
        </p:blipFill>
        <p:spPr bwMode="auto">
          <a:xfrm>
            <a:off x="6874947" y="4005064"/>
            <a:ext cx="2031853" cy="2592288"/>
          </a:xfrm>
          <a:prstGeom prst="rect">
            <a:avLst/>
          </a:prstGeom>
          <a:ln>
            <a:noFill/>
          </a:ln>
          <a:effectLst>
            <a:softEdge rad="112500"/>
          </a:effectLst>
        </p:spPr>
      </p:pic>
      <p:sp>
        <p:nvSpPr>
          <p:cNvPr id="4" name="Прямоугольник 3"/>
          <p:cNvSpPr/>
          <p:nvPr/>
        </p:nvSpPr>
        <p:spPr>
          <a:xfrm>
            <a:off x="250211" y="594604"/>
            <a:ext cx="6624736" cy="1938992"/>
          </a:xfrm>
          <a:prstGeom prst="rect">
            <a:avLst/>
          </a:prstGeom>
        </p:spPr>
        <p:txBody>
          <a:bodyPr wrap="square">
            <a:spAutoFit/>
          </a:bodyPr>
          <a:lstStyle/>
          <a:p>
            <a:pPr algn="ctr"/>
            <a:r>
              <a:rPr lang="ru-RU" sz="2400" b="1" i="1" dirty="0">
                <a:solidFill>
                  <a:srgbClr val="0070C0"/>
                </a:solidFill>
                <a:latin typeface="Times New Roman" pitchFamily="18" charset="0"/>
                <a:cs typeface="Times New Roman" pitchFamily="18" charset="0"/>
              </a:rPr>
              <a:t>Если Ваш ребёнок самостоятельно  справляется со всеми предложенными заданиями, это значит, что у него хорошие предпосылки для успешного овладения чтением и письмом. </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heel(4)">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smtClean="0"/>
              <a:t>Желаем  </a:t>
            </a:r>
            <a:r>
              <a:rPr lang="ru-RU" b="1" i="1" dirty="0" smtClean="0"/>
              <a:t>успехов!</a:t>
            </a:r>
            <a:endParaRPr lang="ru-RU" b="1" i="1" dirty="0"/>
          </a:p>
        </p:txBody>
      </p:sp>
      <p:pic>
        <p:nvPicPr>
          <p:cNvPr id="4" name="Объект 3"/>
          <p:cNvPicPr>
            <a:picLocks noGrp="1" noChangeAspect="1"/>
          </p:cNvPicPr>
          <p:nvPr>
            <p:ph idx="1"/>
          </p:nvPr>
        </p:nvPicPr>
        <p:blipFill>
          <a:blip r:embed="rId2"/>
          <a:stretch>
            <a:fillRect/>
          </a:stretch>
        </p:blipFill>
        <p:spPr>
          <a:xfrm>
            <a:off x="1659166" y="2400375"/>
            <a:ext cx="5073074" cy="4061371"/>
          </a:xfrm>
          <a:prstGeom prst="rect">
            <a:avLst/>
          </a:prstGeom>
        </p:spPr>
      </p:pic>
    </p:spTree>
    <p:extLst>
      <p:ext uri="{BB962C8B-B14F-4D97-AF65-F5344CB8AC3E}">
        <p14:creationId xmlns:p14="http://schemas.microsoft.com/office/powerpoint/2010/main" val="326652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142976" y="785794"/>
            <a:ext cx="7572428" cy="1214446"/>
          </a:xfrm>
        </p:spPr>
        <p:txBody>
          <a:bodyPr>
            <a:normAutofit/>
          </a:bodyPr>
          <a:lstStyle/>
          <a:p>
            <a:pPr algn="ctr"/>
            <a:r>
              <a:rPr lang="ru-RU" sz="2400" b="1" i="1" dirty="0" smtClean="0">
                <a:solidFill>
                  <a:srgbClr val="0070C0"/>
                </a:solidFill>
                <a:latin typeface="Times New Roman" pitchFamily="18" charset="0"/>
                <a:cs typeface="Times New Roman" pitchFamily="18" charset="0"/>
              </a:rPr>
              <a:t>На что нужно обратить внимание </a:t>
            </a:r>
            <a:br>
              <a:rPr lang="ru-RU" sz="2400" b="1" i="1" dirty="0" smtClean="0">
                <a:solidFill>
                  <a:srgbClr val="0070C0"/>
                </a:solidFill>
                <a:latin typeface="Times New Roman" pitchFamily="18" charset="0"/>
                <a:cs typeface="Times New Roman" pitchFamily="18" charset="0"/>
              </a:rPr>
            </a:br>
            <a:r>
              <a:rPr lang="ru-RU" sz="2400" b="1" i="1" dirty="0" smtClean="0">
                <a:solidFill>
                  <a:srgbClr val="0070C0"/>
                </a:solidFill>
                <a:latin typeface="Times New Roman" pitchFamily="18" charset="0"/>
                <a:cs typeface="Times New Roman" pitchFamily="18" charset="0"/>
              </a:rPr>
              <a:t>при подготовке к школе?</a:t>
            </a:r>
            <a:endParaRPr lang="ru-RU" sz="2400" b="1" i="1" dirty="0">
              <a:solidFill>
                <a:srgbClr val="0070C0"/>
              </a:solidFill>
              <a:latin typeface="Times New Roman" pitchFamily="18" charset="0"/>
              <a:cs typeface="Times New Roman" pitchFamily="18" charset="0"/>
            </a:endParaRPr>
          </a:p>
        </p:txBody>
      </p:sp>
      <p:sp>
        <p:nvSpPr>
          <p:cNvPr id="5" name="Содержимое 4"/>
          <p:cNvSpPr>
            <a:spLocks noGrp="1"/>
          </p:cNvSpPr>
          <p:nvPr>
            <p:ph idx="1"/>
          </p:nvPr>
        </p:nvSpPr>
        <p:spPr>
          <a:xfrm>
            <a:off x="899592" y="2357430"/>
            <a:ext cx="8034096" cy="3890970"/>
          </a:xfrm>
        </p:spPr>
        <p:txBody>
          <a:bodyPr>
            <a:normAutofit lnSpcReduction="10000"/>
          </a:bodyPr>
          <a:lstStyle/>
          <a:p>
            <a:r>
              <a:rPr lang="ru-RU" sz="2400" dirty="0" smtClean="0"/>
              <a:t>звукопроизношение</a:t>
            </a:r>
          </a:p>
          <a:p>
            <a:r>
              <a:rPr lang="ru-RU" sz="2400" dirty="0" smtClean="0"/>
              <a:t> фонематическое восприятие</a:t>
            </a:r>
          </a:p>
          <a:p>
            <a:r>
              <a:rPr lang="ru-RU" sz="2400" dirty="0" smtClean="0"/>
              <a:t> грамматический строй речи</a:t>
            </a:r>
          </a:p>
          <a:p>
            <a:r>
              <a:rPr lang="ru-RU" sz="2400" dirty="0" smtClean="0"/>
              <a:t> слоговая структура слова</a:t>
            </a:r>
          </a:p>
          <a:p>
            <a:r>
              <a:rPr lang="ru-RU" sz="2400" dirty="0" smtClean="0"/>
              <a:t> словарный запас</a:t>
            </a:r>
          </a:p>
          <a:p>
            <a:r>
              <a:rPr lang="ru-RU" sz="2400" dirty="0" smtClean="0"/>
              <a:t> связная речь</a:t>
            </a:r>
          </a:p>
          <a:p>
            <a:r>
              <a:rPr lang="ru-RU" sz="2400" dirty="0" smtClean="0"/>
              <a:t> зрительно-пространственные представления</a:t>
            </a:r>
          </a:p>
          <a:p>
            <a:r>
              <a:rPr lang="ru-RU" sz="2400" dirty="0" smtClean="0"/>
              <a:t> мелкая моторика</a:t>
            </a:r>
            <a:endParaRPr lang="ru-RU" sz="2400" dirty="0"/>
          </a:p>
        </p:txBody>
      </p:sp>
      <p:pic>
        <p:nvPicPr>
          <p:cNvPr id="2050" name="Picture 2" descr="C:\Documents and Settings\Миса\Рабочий стол\i22.jpeg"/>
          <p:cNvPicPr>
            <a:picLocks noChangeAspect="1" noChangeArrowheads="1"/>
          </p:cNvPicPr>
          <p:nvPr/>
        </p:nvPicPr>
        <p:blipFill>
          <a:blip r:embed="rId2" cstate="print"/>
          <a:srcRect/>
          <a:stretch>
            <a:fillRect/>
          </a:stretch>
        </p:blipFill>
        <p:spPr bwMode="auto">
          <a:xfrm>
            <a:off x="6012160" y="2924944"/>
            <a:ext cx="2862698" cy="2077972"/>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 calcmode="lin" valueType="num">
                                      <p:cBhvr>
                                        <p:cTn id="20"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2" dur="10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 calcmode="lin" valueType="num">
                                      <p:cBhvr>
                                        <p:cTn id="27"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9" dur="1000"/>
                                        <p:tgtEl>
                                          <p:spTgt spid="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5">
                                            <p:txEl>
                                              <p:pRg st="3" end="3"/>
                                            </p:txEl>
                                          </p:spTgt>
                                        </p:tgtEl>
                                        <p:attrNameLst>
                                          <p:attrName>style.visibility</p:attrName>
                                        </p:attrNameLst>
                                      </p:cBhvr>
                                      <p:to>
                                        <p:strVal val="visible"/>
                                      </p:to>
                                    </p:set>
                                    <p:anim calcmode="lin" valueType="num">
                                      <p:cBhvr>
                                        <p:cTn id="34"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5" dur="10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6" dur="1000"/>
                                        <p:tgtEl>
                                          <p:spTgt spid="5">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anim calcmode="lin" valueType="num">
                                      <p:cBhvr>
                                        <p:cTn id="41"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2" dur="10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43" dur="1000"/>
                                        <p:tgtEl>
                                          <p:spTgt spid="5">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5">
                                            <p:txEl>
                                              <p:pRg st="5" end="5"/>
                                            </p:txEl>
                                          </p:spTgt>
                                        </p:tgtEl>
                                        <p:attrNameLst>
                                          <p:attrName>style.visibility</p:attrName>
                                        </p:attrNameLst>
                                      </p:cBhvr>
                                      <p:to>
                                        <p:strVal val="visible"/>
                                      </p:to>
                                    </p:set>
                                    <p:anim calcmode="lin" valueType="num">
                                      <p:cBhvr>
                                        <p:cTn id="48"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9" dur="10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50" dur="1000"/>
                                        <p:tgtEl>
                                          <p:spTgt spid="5">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5">
                                            <p:txEl>
                                              <p:pRg st="6" end="6"/>
                                            </p:txEl>
                                          </p:spTgt>
                                        </p:tgtEl>
                                        <p:attrNameLst>
                                          <p:attrName>style.visibility</p:attrName>
                                        </p:attrNameLst>
                                      </p:cBhvr>
                                      <p:to>
                                        <p:strVal val="visible"/>
                                      </p:to>
                                    </p:set>
                                    <p:anim calcmode="lin" valueType="num">
                                      <p:cBhvr>
                                        <p:cTn id="55"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7" dur="1000"/>
                                        <p:tgtEl>
                                          <p:spTgt spid="5">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5">
                                            <p:txEl>
                                              <p:pRg st="7" end="7"/>
                                            </p:txEl>
                                          </p:spTgt>
                                        </p:tgtEl>
                                        <p:attrNameLst>
                                          <p:attrName>style.visibility</p:attrName>
                                        </p:attrNameLst>
                                      </p:cBhvr>
                                      <p:to>
                                        <p:strVal val="visible"/>
                                      </p:to>
                                    </p:set>
                                    <p:anim calcmode="lin" valueType="num">
                                      <p:cBhvr>
                                        <p:cTn id="62" dur="1000" fill="hold"/>
                                        <p:tgtEl>
                                          <p:spTgt spid="5">
                                            <p:txEl>
                                              <p:pRg st="7" end="7"/>
                                            </p:txEl>
                                          </p:spTgt>
                                        </p:tgtEl>
                                        <p:attrNameLst>
                                          <p:attrName>ppt_w</p:attrName>
                                        </p:attrNameLst>
                                      </p:cBhvr>
                                      <p:tavLst>
                                        <p:tav tm="0">
                                          <p:val>
                                            <p:fltVal val="0"/>
                                          </p:val>
                                        </p:tav>
                                        <p:tav tm="100000">
                                          <p:val>
                                            <p:strVal val="#ppt_w"/>
                                          </p:val>
                                        </p:tav>
                                      </p:tavLst>
                                    </p:anim>
                                    <p:anim calcmode="lin" valueType="num">
                                      <p:cBhvr>
                                        <p:cTn id="63" dur="10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64" dur="1000"/>
                                        <p:tgtEl>
                                          <p:spTgt spid="5">
                                            <p:txEl>
                                              <p:pRg st="7" end="7"/>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1" presetClass="entr" presetSubtype="4" fill="hold" nodeType="clickEffect">
                                  <p:stCondLst>
                                    <p:cond delay="0"/>
                                  </p:stCondLst>
                                  <p:childTnLst>
                                    <p:set>
                                      <p:cBhvr>
                                        <p:cTn id="68" dur="1" fill="hold">
                                          <p:stCondLst>
                                            <p:cond delay="0"/>
                                          </p:stCondLst>
                                        </p:cTn>
                                        <p:tgtEl>
                                          <p:spTgt spid="2050"/>
                                        </p:tgtEl>
                                        <p:attrNameLst>
                                          <p:attrName>style.visibility</p:attrName>
                                        </p:attrNameLst>
                                      </p:cBhvr>
                                      <p:to>
                                        <p:strVal val="visible"/>
                                      </p:to>
                                    </p:set>
                                    <p:animEffect transition="in" filter="wheel(4)">
                                      <p:cBhvr>
                                        <p:cTn id="69"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928670"/>
            <a:ext cx="8229600" cy="1785950"/>
          </a:xfrm>
        </p:spPr>
        <p:txBody>
          <a:bodyPr>
            <a:normAutofit/>
          </a:bodyPr>
          <a:lstStyle/>
          <a:p>
            <a:r>
              <a:rPr lang="ru-RU" sz="2400" b="1" i="1" dirty="0" smtClean="0">
                <a:solidFill>
                  <a:srgbClr val="0070C0"/>
                </a:solidFill>
                <a:latin typeface="Times New Roman" pitchFamily="18" charset="0"/>
                <a:cs typeface="Times New Roman" pitchFamily="18" charset="0"/>
              </a:rPr>
              <a:t>К моменту поступления в школу ребенок должен правильно произносить все звуки речи родного языка и не путать их между собой в речевом потоке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2928934"/>
            <a:ext cx="8229600" cy="3500462"/>
          </a:xfrm>
        </p:spPr>
        <p:txBody>
          <a:bodyPr>
            <a:normAutofit/>
          </a:bodyPr>
          <a:lstStyle/>
          <a:p>
            <a:r>
              <a:rPr lang="ru-RU" sz="2400" dirty="0" smtClean="0">
                <a:latin typeface="Times New Roman" pitchFamily="18" charset="0"/>
                <a:cs typeface="Times New Roman" pitchFamily="18" charset="0"/>
              </a:rPr>
              <a:t>За год до поступления в школу необходимо проконсультироваться с логопедом.</a:t>
            </a:r>
          </a:p>
          <a:p>
            <a:r>
              <a:rPr lang="ru-RU" sz="2400" dirty="0" smtClean="0">
                <a:latin typeface="Times New Roman" pitchFamily="18" charset="0"/>
                <a:cs typeface="Times New Roman" pitchFamily="18" charset="0"/>
              </a:rPr>
              <a:t> Если ваш ребенок говорит, по вашему мнению, абсолютно «чисто», не помешает проконсультироваться у специалиста.</a:t>
            </a:r>
          </a:p>
          <a:p>
            <a:r>
              <a:rPr lang="ru-RU" sz="2400" dirty="0" smtClean="0">
                <a:latin typeface="Times New Roman" pitchFamily="18" charset="0"/>
                <a:cs typeface="Times New Roman" pitchFamily="18" charset="0"/>
              </a:rPr>
              <a:t>Для автоматизации и дифференциации звуков разучивайте с ребенком стихи, загадки, скороговорки, </a:t>
            </a:r>
            <a:r>
              <a:rPr lang="ru-RU" sz="2400" dirty="0" err="1" smtClean="0">
                <a:latin typeface="Times New Roman" pitchFamily="18" charset="0"/>
                <a:cs typeface="Times New Roman" pitchFamily="18" charset="0"/>
              </a:rPr>
              <a:t>чистоговорки</a:t>
            </a:r>
            <a:r>
              <a:rPr lang="ru-RU" sz="2400" dirty="0" smtClean="0">
                <a:latin typeface="Times New Roman" pitchFamily="18" charset="0"/>
                <a:cs typeface="Times New Roman" pitchFamily="18" charset="0"/>
              </a:rPr>
              <a:t>. Следите за плавностью и темпом речи ребенка.</a:t>
            </a:r>
          </a:p>
          <a:p>
            <a:pPr>
              <a:buNone/>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2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85794"/>
            <a:ext cx="8186766" cy="1857388"/>
          </a:xfrm>
        </p:spPr>
        <p:txBody>
          <a:bodyPr>
            <a:normAutofit fontScale="90000"/>
          </a:bodyPr>
          <a:lstStyle/>
          <a:p>
            <a:pPr algn="ctr"/>
            <a:r>
              <a:rPr lang="ru-RU" sz="2700" b="1" i="1" dirty="0" smtClean="0">
                <a:solidFill>
                  <a:srgbClr val="0070C0"/>
                </a:solidFill>
                <a:latin typeface="Times New Roman" pitchFamily="18" charset="0"/>
                <a:cs typeface="Times New Roman" pitchFamily="18" charset="0"/>
              </a:rPr>
              <a:t>Для успешного обучения у ребенка должен быть развит фонематический слух и сформировано </a:t>
            </a:r>
            <a:br>
              <a:rPr lang="ru-RU" sz="2700" b="1" i="1" dirty="0" smtClean="0">
                <a:solidFill>
                  <a:srgbClr val="0070C0"/>
                </a:solidFill>
                <a:latin typeface="Times New Roman" pitchFamily="18" charset="0"/>
                <a:cs typeface="Times New Roman" pitchFamily="18" charset="0"/>
              </a:rPr>
            </a:br>
            <a:r>
              <a:rPr lang="ru-RU" sz="2700" b="1" i="1" dirty="0" smtClean="0">
                <a:solidFill>
                  <a:srgbClr val="0070C0"/>
                </a:solidFill>
                <a:latin typeface="Times New Roman" pitchFamily="18" charset="0"/>
                <a:cs typeface="Times New Roman" pitchFamily="18" charset="0"/>
              </a:rPr>
              <a:t>фонематическое восприятие</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t>
            </a:r>
            <a:r>
              <a:rPr lang="ru-RU" sz="2000" dirty="0" smtClean="0"/>
              <a:t/>
            </a:r>
            <a:br>
              <a:rPr lang="ru-RU" sz="2000" dirty="0" smtClean="0"/>
            </a:br>
            <a:endParaRPr lang="ru-RU" sz="2000" dirty="0">
              <a:latin typeface="Times New Roman" pitchFamily="18" charset="0"/>
              <a:cs typeface="Times New Roman" pitchFamily="18" charset="0"/>
            </a:endParaRPr>
          </a:p>
        </p:txBody>
      </p:sp>
      <p:sp>
        <p:nvSpPr>
          <p:cNvPr id="3" name="Содержимое 2"/>
          <p:cNvSpPr>
            <a:spLocks noGrp="1"/>
          </p:cNvSpPr>
          <p:nvPr>
            <p:ph sz="half" idx="1"/>
          </p:nvPr>
        </p:nvSpPr>
        <p:spPr>
          <a:xfrm>
            <a:off x="457200" y="2643182"/>
            <a:ext cx="7686700" cy="1785950"/>
          </a:xfrm>
        </p:spPr>
        <p:txBody>
          <a:bodyPr>
            <a:normAutofit fontScale="40000" lnSpcReduction="20000"/>
          </a:bodyPr>
          <a:lstStyle/>
          <a:p>
            <a:r>
              <a:rPr lang="ru-RU" sz="2900" dirty="0" smtClean="0">
                <a:latin typeface="Times New Roman" pitchFamily="18" charset="0"/>
                <a:cs typeface="Times New Roman" pitchFamily="18" charset="0"/>
              </a:rPr>
              <a:t> способность слышать есть данный звук в слове или нет;</a:t>
            </a:r>
          </a:p>
          <a:p>
            <a:r>
              <a:rPr lang="ru-RU" sz="2900" dirty="0" smtClean="0">
                <a:latin typeface="Times New Roman" pitchFamily="18" charset="0"/>
                <a:cs typeface="Times New Roman" pitchFamily="18" charset="0"/>
              </a:rPr>
              <a:t> способность различать слова, в которые входят одни и те же фонемы,</a:t>
            </a:r>
          </a:p>
          <a:p>
            <a:pPr>
              <a:buNone/>
            </a:pPr>
            <a:r>
              <a:rPr lang="ru-RU" sz="2900" dirty="0" smtClean="0">
                <a:latin typeface="Times New Roman" pitchFamily="18" charset="0"/>
                <a:cs typeface="Times New Roman" pitchFamily="18" charset="0"/>
              </a:rPr>
              <a:t>      расположенные в разной последовательности  ( кот, ток, рамка, марка);</a:t>
            </a:r>
          </a:p>
          <a:p>
            <a:r>
              <a:rPr lang="ru-RU" sz="2900" dirty="0" smtClean="0">
                <a:latin typeface="Times New Roman" pitchFamily="18" charset="0"/>
                <a:cs typeface="Times New Roman" pitchFamily="18" charset="0"/>
              </a:rPr>
              <a:t> способность различать близко звучащие, но разные по значению слова</a:t>
            </a:r>
          </a:p>
          <a:p>
            <a:pPr>
              <a:buNone/>
            </a:pPr>
            <a:r>
              <a:rPr lang="ru-RU" sz="2900" dirty="0" smtClean="0">
                <a:latin typeface="Times New Roman" pitchFamily="18" charset="0"/>
                <a:cs typeface="Times New Roman" pitchFamily="18" charset="0"/>
              </a:rPr>
              <a:t>      (бочка –дочка – почка – печка – свечка )</a:t>
            </a:r>
          </a:p>
          <a:p>
            <a:pPr>
              <a:buNone/>
            </a:pPr>
            <a:endParaRPr lang="ru-RU" sz="2000" dirty="0" smtClean="0">
              <a:latin typeface="Times New Roman" pitchFamily="18" charset="0"/>
              <a:cs typeface="Times New Roman" pitchFamily="18" charset="0"/>
            </a:endParaRPr>
          </a:p>
        </p:txBody>
      </p:sp>
      <p:sp>
        <p:nvSpPr>
          <p:cNvPr id="4" name="Содержимое 3"/>
          <p:cNvSpPr>
            <a:spLocks noGrp="1"/>
          </p:cNvSpPr>
          <p:nvPr>
            <p:ph sz="half" idx="2"/>
          </p:nvPr>
        </p:nvSpPr>
        <p:spPr>
          <a:xfrm>
            <a:off x="428596" y="4572008"/>
            <a:ext cx="8258204" cy="1928826"/>
          </a:xfrm>
        </p:spPr>
        <p:txBody>
          <a:bodyPr>
            <a:normAutofit fontScale="40000" lnSpcReduction="20000"/>
          </a:bodyPr>
          <a:lstStyle/>
          <a:p>
            <a:endParaRPr lang="ru-RU" sz="1800" dirty="0" smtClean="0"/>
          </a:p>
          <a:p>
            <a:r>
              <a:rPr lang="ru-RU" sz="2900" dirty="0" smtClean="0">
                <a:latin typeface="Times New Roman" pitchFamily="18" charset="0"/>
                <a:cs typeface="Times New Roman" pitchFamily="18" charset="0"/>
              </a:rPr>
              <a:t>  умение определять линейную последовательность звуков в слове;</a:t>
            </a:r>
          </a:p>
          <a:p>
            <a:r>
              <a:rPr lang="ru-RU" sz="2900" dirty="0" smtClean="0">
                <a:latin typeface="Times New Roman" pitchFamily="18" charset="0"/>
                <a:cs typeface="Times New Roman" pitchFamily="18" charset="0"/>
              </a:rPr>
              <a:t>  умение определять позицию звука в слове по отношению к его началу, </a:t>
            </a:r>
          </a:p>
          <a:p>
            <a:pPr>
              <a:buNone/>
            </a:pPr>
            <a:r>
              <a:rPr lang="ru-RU" sz="2900" dirty="0" smtClean="0">
                <a:latin typeface="Times New Roman" pitchFamily="18" charset="0"/>
                <a:cs typeface="Times New Roman" pitchFamily="18" charset="0"/>
              </a:rPr>
              <a:t>       середине   или   концу; </a:t>
            </a:r>
          </a:p>
          <a:p>
            <a:r>
              <a:rPr lang="ru-RU" sz="2900" dirty="0" smtClean="0">
                <a:latin typeface="Times New Roman" pitchFamily="18" charset="0"/>
                <a:cs typeface="Times New Roman" pitchFamily="18" charset="0"/>
              </a:rPr>
              <a:t>  осознание или подсчет количества звуков в слове</a:t>
            </a:r>
          </a:p>
          <a:p>
            <a:pPr>
              <a:buNone/>
            </a:pPr>
            <a:endParaRPr lang="ru-RU" sz="2900" dirty="0" smtClean="0">
              <a:latin typeface="Times New Roman" pitchFamily="18" charset="0"/>
              <a:cs typeface="Times New Roman" pitchFamily="18" charset="0"/>
            </a:endParaRPr>
          </a:p>
          <a:p>
            <a:pPr>
              <a:buNone/>
            </a:pPr>
            <a:r>
              <a:rPr lang="ru-RU" sz="29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1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10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10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3" dur="1000"/>
                                        <p:tgtEl>
                                          <p:spTgt spid="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4">
                                            <p:txEl>
                                              <p:pRg st="1" end="1"/>
                                            </p:txEl>
                                          </p:spTgt>
                                        </p:tgtEl>
                                        <p:attrNameLst>
                                          <p:attrName>style.visibility</p:attrName>
                                        </p:attrNameLst>
                                      </p:cBhvr>
                                      <p:to>
                                        <p:strVal val="visible"/>
                                      </p:to>
                                    </p:set>
                                    <p:anim calcmode="lin" valueType="num">
                                      <p:cBhvr>
                                        <p:cTn id="48"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49"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50" dur="1000"/>
                                        <p:tgtEl>
                                          <p:spTgt spid="4">
                                            <p:txEl>
                                              <p:pRg st="1" end="1"/>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anim calcmode="lin" valueType="num">
                                      <p:cBhvr>
                                        <p:cTn id="55"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56"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57" dur="1000"/>
                                        <p:tgtEl>
                                          <p:spTgt spid="4">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4">
                                            <p:txEl>
                                              <p:pRg st="3" end="3"/>
                                            </p:txEl>
                                          </p:spTgt>
                                        </p:tgtEl>
                                        <p:attrNameLst>
                                          <p:attrName>style.visibility</p:attrName>
                                        </p:attrNameLst>
                                      </p:cBhvr>
                                      <p:to>
                                        <p:strVal val="visible"/>
                                      </p:to>
                                    </p:set>
                                    <p:anim calcmode="lin" valueType="num">
                                      <p:cBhvr>
                                        <p:cTn id="62"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63" dur="10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64" dur="1000"/>
                                        <p:tgtEl>
                                          <p:spTgt spid="4">
                                            <p:txEl>
                                              <p:pRg st="3" end="3"/>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0" fill="hold" grpId="0" nodeType="clickEffect">
                                  <p:stCondLst>
                                    <p:cond delay="0"/>
                                  </p:stCondLst>
                                  <p:childTnLst>
                                    <p:set>
                                      <p:cBhvr>
                                        <p:cTn id="68" dur="1" fill="hold">
                                          <p:stCondLst>
                                            <p:cond delay="0"/>
                                          </p:stCondLst>
                                        </p:cTn>
                                        <p:tgtEl>
                                          <p:spTgt spid="4">
                                            <p:txEl>
                                              <p:pRg st="4" end="4"/>
                                            </p:txEl>
                                          </p:spTgt>
                                        </p:tgtEl>
                                        <p:attrNameLst>
                                          <p:attrName>style.visibility</p:attrName>
                                        </p:attrNameLst>
                                      </p:cBhvr>
                                      <p:to>
                                        <p:strVal val="visible"/>
                                      </p:to>
                                    </p:set>
                                    <p:anim calcmode="lin" valueType="num">
                                      <p:cBhvr>
                                        <p:cTn id="69"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70" dur="10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71" dur="1000"/>
                                        <p:tgtEl>
                                          <p:spTgt spid="4">
                                            <p:txEl>
                                              <p:pRg st="4" end="4"/>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53" presetClass="entr" presetSubtype="0" fill="hold" grpId="0" nodeType="clickEffect">
                                  <p:stCondLst>
                                    <p:cond delay="0"/>
                                  </p:stCondLst>
                                  <p:childTnLst>
                                    <p:set>
                                      <p:cBhvr>
                                        <p:cTn id="75" dur="1" fill="hold">
                                          <p:stCondLst>
                                            <p:cond delay="0"/>
                                          </p:stCondLst>
                                        </p:cTn>
                                        <p:tgtEl>
                                          <p:spTgt spid="4">
                                            <p:txEl>
                                              <p:pRg st="6" end="6"/>
                                            </p:txEl>
                                          </p:spTgt>
                                        </p:tgtEl>
                                        <p:attrNameLst>
                                          <p:attrName>style.visibility</p:attrName>
                                        </p:attrNameLst>
                                      </p:cBhvr>
                                      <p:to>
                                        <p:strVal val="visible"/>
                                      </p:to>
                                    </p:set>
                                    <p:anim calcmode="lin" valueType="num">
                                      <p:cBhvr>
                                        <p:cTn id="76" dur="1000" fill="hold"/>
                                        <p:tgtEl>
                                          <p:spTgt spid="4">
                                            <p:txEl>
                                              <p:pRg st="6" end="6"/>
                                            </p:txEl>
                                          </p:spTgt>
                                        </p:tgtEl>
                                        <p:attrNameLst>
                                          <p:attrName>ppt_w</p:attrName>
                                        </p:attrNameLst>
                                      </p:cBhvr>
                                      <p:tavLst>
                                        <p:tav tm="0">
                                          <p:val>
                                            <p:fltVal val="0"/>
                                          </p:val>
                                        </p:tav>
                                        <p:tav tm="100000">
                                          <p:val>
                                            <p:strVal val="#ppt_w"/>
                                          </p:val>
                                        </p:tav>
                                      </p:tavLst>
                                    </p:anim>
                                    <p:anim calcmode="lin" valueType="num">
                                      <p:cBhvr>
                                        <p:cTn id="77" dur="10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78"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071546"/>
            <a:ext cx="8229600" cy="1143008"/>
          </a:xfrm>
        </p:spPr>
        <p:txBody>
          <a:bodyPr>
            <a:noAutofit/>
          </a:bodyPr>
          <a:lstStyle/>
          <a:p>
            <a:pPr algn="ctr"/>
            <a:r>
              <a:rPr lang="ru-RU" sz="2400" b="1" i="1" dirty="0" smtClean="0">
                <a:solidFill>
                  <a:srgbClr val="0070C0"/>
                </a:solidFill>
                <a:latin typeface="Times New Roman" pitchFamily="18" charset="0"/>
                <a:cs typeface="Times New Roman" pitchFamily="18" charset="0"/>
              </a:rPr>
              <a:t>Для определения уровня развития фонематического слуха можете предложить детям следующие игровые задания </a:t>
            </a:r>
            <a:br>
              <a:rPr lang="ru-RU" sz="2400" b="1" i="1" dirty="0" smtClean="0">
                <a:solidFill>
                  <a:srgbClr val="0070C0"/>
                </a:solidFill>
                <a:latin typeface="Times New Roman" pitchFamily="18" charset="0"/>
                <a:cs typeface="Times New Roman" pitchFamily="18" charset="0"/>
              </a:rPr>
            </a:br>
            <a:endParaRPr lang="ru-RU" sz="2400" b="1" i="1"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428596" y="2571744"/>
            <a:ext cx="8143932" cy="3824294"/>
          </a:xfrm>
        </p:spPr>
        <p:txBody>
          <a:bodyPr>
            <a:normAutofit/>
          </a:bodyPr>
          <a:lstStyle/>
          <a:p>
            <a:r>
              <a:rPr lang="ru-RU" sz="3200" dirty="0" smtClean="0"/>
              <a:t> </a:t>
            </a:r>
            <a:r>
              <a:rPr lang="ru-RU" sz="2200" dirty="0" smtClean="0">
                <a:latin typeface="Times New Roman" pitchFamily="18" charset="0"/>
                <a:cs typeface="Times New Roman" pitchFamily="18" charset="0"/>
              </a:rPr>
              <a:t>Попросите ребенка   найти среди предложенных картинок те, в названии которых есть заданный звук.</a:t>
            </a:r>
          </a:p>
          <a:p>
            <a:r>
              <a:rPr lang="ru-RU" sz="2200" dirty="0" smtClean="0">
                <a:latin typeface="Times New Roman" pitchFamily="18" charset="0"/>
                <a:cs typeface="Times New Roman" pitchFamily="18" charset="0"/>
              </a:rPr>
              <a:t>Произнесите ряд слов и попросите ребенка хлопнуть в ладоши (поднять руку), когда он услышит заданный звук.</a:t>
            </a:r>
          </a:p>
          <a:p>
            <a:r>
              <a:rPr lang="ru-RU" sz="2200" dirty="0" smtClean="0">
                <a:latin typeface="Times New Roman" pitchFamily="18" charset="0"/>
                <a:cs typeface="Times New Roman" pitchFamily="18" charset="0"/>
              </a:rPr>
              <a:t> Попросите вспомнить и назвать предметы, окружающие ребенка (на улице, в комнате, магазине, детском саду), начинающиеся на определенный звук.</a:t>
            </a:r>
          </a:p>
          <a:p>
            <a:r>
              <a:rPr lang="ru-RU" sz="2200" dirty="0" smtClean="0">
                <a:latin typeface="Times New Roman" pitchFamily="18" charset="0"/>
                <a:cs typeface="Times New Roman" pitchFamily="18" charset="0"/>
              </a:rPr>
              <a:t>Попросите ребенка послушать слова, и назвать  звук, который «спрятался» в середине слова.</a:t>
            </a:r>
          </a:p>
          <a:p>
            <a:pPr>
              <a:buNone/>
            </a:pPr>
            <a:endParaRPr lang="ru-RU" sz="2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2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20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04088"/>
            <a:ext cx="8258204" cy="1439028"/>
          </a:xfrm>
        </p:spPr>
        <p:txBody>
          <a:bodyPr>
            <a:normAutofit/>
          </a:bodyPr>
          <a:lstStyle/>
          <a:p>
            <a:pPr algn="ctr"/>
            <a:r>
              <a:rPr lang="ru-RU" sz="2400" b="1" i="1" dirty="0" smtClean="0">
                <a:solidFill>
                  <a:srgbClr val="0070C0"/>
                </a:solidFill>
                <a:latin typeface="Times New Roman" pitchFamily="18" charset="0"/>
                <a:cs typeface="Times New Roman" pitchFamily="18" charset="0"/>
              </a:rPr>
              <a:t>Чтобы определить степень </a:t>
            </a:r>
            <a:r>
              <a:rPr lang="en-US" sz="2400" b="1" i="1" dirty="0" smtClean="0">
                <a:solidFill>
                  <a:srgbClr val="0070C0"/>
                </a:solidFill>
                <a:latin typeface="Times New Roman" pitchFamily="18" charset="0"/>
                <a:cs typeface="Times New Roman" pitchFamily="18" charset="0"/>
              </a:rPr>
              <a:t> </a:t>
            </a:r>
            <a:r>
              <a:rPr lang="ru-RU" sz="2400" b="1" i="1" dirty="0" err="1" smtClean="0">
                <a:solidFill>
                  <a:srgbClr val="0070C0"/>
                </a:solidFill>
                <a:latin typeface="Times New Roman" pitchFamily="18" charset="0"/>
                <a:cs typeface="Times New Roman" pitchFamily="18" charset="0"/>
              </a:rPr>
              <a:t>сформированности</a:t>
            </a:r>
            <a:r>
              <a:rPr lang="ru-RU" sz="2400" b="1" i="1" dirty="0" smtClean="0">
                <a:solidFill>
                  <a:srgbClr val="0070C0"/>
                </a:solidFill>
                <a:latin typeface="Times New Roman" pitchFamily="18" charset="0"/>
                <a:cs typeface="Times New Roman" pitchFamily="18" charset="0"/>
              </a:rPr>
              <a:t> фонематического восприятия ребенка  предложите ему следующие задания</a:t>
            </a:r>
            <a:endParaRPr lang="ru-RU" sz="2000" dirty="0"/>
          </a:p>
        </p:txBody>
      </p:sp>
      <p:sp>
        <p:nvSpPr>
          <p:cNvPr id="3" name="Содержимое 2"/>
          <p:cNvSpPr>
            <a:spLocks noGrp="1"/>
          </p:cNvSpPr>
          <p:nvPr>
            <p:ph idx="1"/>
          </p:nvPr>
        </p:nvSpPr>
        <p:spPr>
          <a:xfrm>
            <a:off x="457200" y="2500306"/>
            <a:ext cx="8229600" cy="3824294"/>
          </a:xfrm>
        </p:spPr>
        <p:txBody>
          <a:bodyPr>
            <a:normAutofit/>
          </a:bodyPr>
          <a:lstStyle/>
          <a:p>
            <a:r>
              <a:rPr lang="ru-RU" sz="2000" dirty="0" smtClean="0">
                <a:latin typeface="Times New Roman" pitchFamily="18" charset="0"/>
                <a:cs typeface="Times New Roman" pitchFamily="18" charset="0"/>
              </a:rPr>
              <a:t>Предложите ребенку «поселить» звук в свой домик ( показать на схеме место заданного звука).</a:t>
            </a:r>
          </a:p>
          <a:p>
            <a:r>
              <a:rPr lang="ru-RU" sz="2000" dirty="0" smtClean="0">
                <a:latin typeface="Times New Roman" pitchFamily="18" charset="0"/>
                <a:cs typeface="Times New Roman" pitchFamily="18" charset="0"/>
              </a:rPr>
              <a:t> Хлопнуть в ладоши, если услышишь в слове заданный звук в начале слова ( в середине, конце).</a:t>
            </a:r>
          </a:p>
          <a:p>
            <a:r>
              <a:rPr lang="ru-RU" sz="2000" dirty="0" smtClean="0">
                <a:latin typeface="Times New Roman" pitchFamily="18" charset="0"/>
                <a:cs typeface="Times New Roman" pitchFamily="18" charset="0"/>
              </a:rPr>
              <a:t>Попросите ребенка назвать последний звук в слове, предпоследний, первый, второй.</a:t>
            </a:r>
          </a:p>
          <a:p>
            <a:r>
              <a:rPr lang="ru-RU" sz="2000" dirty="0" smtClean="0">
                <a:latin typeface="Times New Roman" pitchFamily="18" charset="0"/>
                <a:cs typeface="Times New Roman" pitchFamily="18" charset="0"/>
              </a:rPr>
              <a:t>Посчитать количество звуков в слове, определить в каком слове больше звуков.</a:t>
            </a:r>
          </a:p>
          <a:p>
            <a:r>
              <a:rPr lang="ru-RU" sz="2000" dirty="0" smtClean="0">
                <a:latin typeface="Times New Roman" pitchFamily="18" charset="0"/>
                <a:cs typeface="Times New Roman" pitchFamily="18" charset="0"/>
              </a:rPr>
              <a:t>Хлопнуть в ладоши, нарисовать кружочки, положить палочки по количеству звуков в слове. </a:t>
            </a:r>
          </a:p>
          <a:p>
            <a:endParaRPr lang="ru-RU" sz="2000" dirty="0" smtClean="0"/>
          </a:p>
          <a:p>
            <a:endParaRPr lang="ru-RU" sz="2000" dirty="0" smtClean="0"/>
          </a:p>
          <a:p>
            <a:pPr>
              <a:buNone/>
            </a:pPr>
            <a:endParaRPr lang="ru-RU"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2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20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20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2"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357322"/>
          </a:xfrm>
        </p:spPr>
        <p:txBody>
          <a:bodyPr>
            <a:noAutofit/>
          </a:bodyPr>
          <a:lstStyle/>
          <a:p>
            <a:pPr algn="ctr"/>
            <a:r>
              <a:rPr lang="ru-RU" sz="2400" b="1" i="1" dirty="0" smtClean="0">
                <a:solidFill>
                  <a:srgbClr val="0070C0"/>
                </a:solidFill>
                <a:latin typeface="Times New Roman" pitchFamily="18" charset="0"/>
                <a:cs typeface="Times New Roman" pitchFamily="18" charset="0"/>
              </a:rPr>
              <a:t>Чтобы определить состояние грамматического строя речи, поиграйте с ребенком в следующие  игры</a:t>
            </a:r>
            <a:br>
              <a:rPr lang="ru-RU" sz="2400" b="1" i="1" dirty="0" smtClean="0">
                <a:solidFill>
                  <a:srgbClr val="0070C0"/>
                </a:solidFill>
                <a:latin typeface="Times New Roman" pitchFamily="18" charset="0"/>
                <a:cs typeface="Times New Roman" pitchFamily="18" charset="0"/>
              </a:rPr>
            </a:br>
            <a:r>
              <a:rPr lang="ru-RU" sz="2400" b="1" i="1" dirty="0" smtClean="0">
                <a:solidFill>
                  <a:srgbClr val="0070C0"/>
                </a:solidFill>
                <a:latin typeface="Times New Roman" pitchFamily="18" charset="0"/>
                <a:cs typeface="Times New Roman" pitchFamily="18" charset="0"/>
              </a:rPr>
              <a:t> ( можно использовать мяч) </a:t>
            </a:r>
            <a:endParaRPr lang="ru-RU" sz="2400" b="1" i="1"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2857496"/>
            <a:ext cx="8229600" cy="3467104"/>
          </a:xfrm>
        </p:spPr>
        <p:txBody>
          <a:bodyPr>
            <a:normAutofit fontScale="92500" lnSpcReduction="10000"/>
          </a:bodyPr>
          <a:lstStyle/>
          <a:p>
            <a:r>
              <a:rPr lang="ru-RU" sz="2000" dirty="0" smtClean="0">
                <a:latin typeface="Times New Roman" pitchFamily="18" charset="0"/>
                <a:cs typeface="Times New Roman" pitchFamily="18" charset="0"/>
              </a:rPr>
              <a:t>«один – много »  (стол – столы, лиса – лисы, яблоко – яблоки);</a:t>
            </a:r>
          </a:p>
          <a:p>
            <a:r>
              <a:rPr lang="ru-RU" sz="2000" dirty="0" smtClean="0">
                <a:latin typeface="Times New Roman" pitchFamily="18" charset="0"/>
                <a:cs typeface="Times New Roman" pitchFamily="18" charset="0"/>
              </a:rPr>
              <a:t>«большой – маленький» ( стул – стульчик, чашка – чашечка);</a:t>
            </a:r>
          </a:p>
          <a:p>
            <a:r>
              <a:rPr lang="ru-RU" sz="2000" dirty="0" smtClean="0">
                <a:latin typeface="Times New Roman" pitchFamily="18" charset="0"/>
                <a:cs typeface="Times New Roman" pitchFamily="18" charset="0"/>
              </a:rPr>
              <a:t>попросите ребенка  посчитать предметы: 1 стол,2 стола, 3 стола,4 стола, 5 столов; </a:t>
            </a:r>
          </a:p>
          <a:p>
            <a:r>
              <a:rPr lang="ru-RU" sz="2000" dirty="0" smtClean="0">
                <a:latin typeface="Times New Roman" pitchFamily="18" charset="0"/>
                <a:cs typeface="Times New Roman" pitchFamily="18" charset="0"/>
              </a:rPr>
              <a:t>«чего не стало» ( кукла – нет куклы, машина – нет машины);</a:t>
            </a:r>
          </a:p>
          <a:p>
            <a:r>
              <a:rPr lang="ru-RU" sz="2000" dirty="0" smtClean="0">
                <a:latin typeface="Times New Roman" pitchFamily="18" charset="0"/>
                <a:cs typeface="Times New Roman" pitchFamily="18" charset="0"/>
              </a:rPr>
              <a:t>«игра в прятки» (употребление предлогов). Котик прячется </a:t>
            </a:r>
            <a:r>
              <a:rPr lang="ru-RU" sz="2000" b="1" i="1" dirty="0" smtClean="0">
                <a:latin typeface="Times New Roman" pitchFamily="18" charset="0"/>
                <a:cs typeface="Times New Roman" pitchFamily="18" charset="0"/>
              </a:rPr>
              <a:t>за</a:t>
            </a:r>
            <a:r>
              <a:rPr lang="ru-RU" sz="2000" dirty="0" smtClean="0">
                <a:latin typeface="Times New Roman" pitchFamily="18" charset="0"/>
                <a:cs typeface="Times New Roman" pitchFamily="18" charset="0"/>
              </a:rPr>
              <a:t> шкафом, котик вышел </a:t>
            </a:r>
            <a:r>
              <a:rPr lang="ru-RU" sz="2000" b="1" i="1" dirty="0" smtClean="0">
                <a:latin typeface="Times New Roman" pitchFamily="18" charset="0"/>
                <a:cs typeface="Times New Roman" pitchFamily="18" charset="0"/>
              </a:rPr>
              <a:t>из-за</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шкафа и т. д.</a:t>
            </a:r>
          </a:p>
          <a:p>
            <a:r>
              <a:rPr lang="ru-RU" sz="2000" dirty="0" smtClean="0">
                <a:latin typeface="Times New Roman" pitchFamily="18" charset="0"/>
                <a:cs typeface="Times New Roman" pitchFamily="18" charset="0"/>
              </a:rPr>
              <a:t>«Чей хвост? Чья нора?» у лисы – хвост лисий, у белки – беличий, у мышки норка – мышиная, у барсука – барсучья  и т.п. </a:t>
            </a:r>
          </a:p>
          <a:p>
            <a:pPr>
              <a:buNone/>
            </a:pPr>
            <a:r>
              <a:rPr lang="ru-RU" sz="2000" dirty="0" smtClean="0">
                <a:latin typeface="Times New Roman" pitchFamily="18" charset="0"/>
                <a:cs typeface="Times New Roman" pitchFamily="18" charset="0"/>
              </a:rPr>
              <a:t> </a:t>
            </a:r>
          </a:p>
          <a:p>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1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10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10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3" dur="1000"/>
                                        <p:tgtEl>
                                          <p:spTgt spid="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9"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857232"/>
            <a:ext cx="8190652" cy="1510466"/>
          </a:xfrm>
        </p:spPr>
        <p:txBody>
          <a:bodyPr>
            <a:normAutofit fontScale="90000"/>
          </a:bodyPr>
          <a:lstStyle/>
          <a:p>
            <a:r>
              <a:rPr lang="ru-RU" sz="2000" dirty="0" smtClean="0"/>
              <a:t> </a:t>
            </a:r>
            <a:r>
              <a:rPr lang="ru-RU" sz="2000" b="1" i="1" dirty="0" smtClean="0">
                <a:solidFill>
                  <a:srgbClr val="0070C0"/>
                </a:solidFill>
                <a:latin typeface="Times New Roman" pitchFamily="18" charset="0"/>
                <a:cs typeface="Times New Roman" pitchFamily="18" charset="0"/>
              </a:rPr>
              <a:t>Состояние слоговой структуры слова</a:t>
            </a:r>
            <a:r>
              <a:rPr lang="ru-RU" sz="2000" dirty="0" smtClean="0"/>
              <a:t/>
            </a:r>
            <a:br>
              <a:rPr lang="ru-RU" sz="2000" dirty="0" smtClean="0"/>
            </a:br>
            <a:r>
              <a:rPr lang="ru-RU" sz="2000" dirty="0" smtClean="0"/>
              <a:t/>
            </a:r>
            <a:br>
              <a:rPr lang="ru-RU" sz="2000" dirty="0" smtClean="0"/>
            </a:br>
            <a:r>
              <a:rPr lang="ru-RU" sz="2000" dirty="0" smtClean="0">
                <a:solidFill>
                  <a:schemeClr val="tx1"/>
                </a:solidFill>
                <a:latin typeface="Times New Roman" pitchFamily="18" charset="0"/>
                <a:cs typeface="Times New Roman" pitchFamily="18" charset="0"/>
              </a:rPr>
              <a:t>Шестилетний ребенок должен уметь  безошибочно произносить слова сложной слоговой структуры типа: « велосипедист, регулировщик, водопровод», и использовать их в речи:  «Экскурсовод провёл интересную экскурсию».</a:t>
            </a:r>
            <a:endParaRPr lang="ru-RU" sz="2000"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2714620"/>
            <a:ext cx="8229600" cy="3786214"/>
          </a:xfrm>
        </p:spPr>
        <p:txBody>
          <a:bodyPr>
            <a:normAutofit fontScale="55000" lnSpcReduction="20000"/>
          </a:bodyPr>
          <a:lstStyle/>
          <a:p>
            <a:pPr>
              <a:buNone/>
            </a:pPr>
            <a:r>
              <a:rPr lang="ru-RU" dirty="0" smtClean="0"/>
              <a:t> </a:t>
            </a:r>
            <a:r>
              <a:rPr lang="ru-RU" sz="2300" b="1" i="1" dirty="0" smtClean="0">
                <a:solidFill>
                  <a:srgbClr val="0070C0"/>
                </a:solidFill>
                <a:latin typeface="Times New Roman" pitchFamily="18" charset="0"/>
                <a:cs typeface="Times New Roman" pitchFamily="18" charset="0"/>
              </a:rPr>
              <a:t>Состояние словарного запаса</a:t>
            </a:r>
          </a:p>
          <a:p>
            <a:pPr>
              <a:buNone/>
            </a:pPr>
            <a:endParaRPr lang="ru-RU" sz="2300" dirty="0" smtClean="0"/>
          </a:p>
          <a:p>
            <a:r>
              <a:rPr lang="ru-RU" sz="2300" dirty="0" smtClean="0"/>
              <a:t> </a:t>
            </a:r>
            <a:r>
              <a:rPr lang="ru-RU" sz="2300" dirty="0" smtClean="0">
                <a:latin typeface="Times New Roman" pitchFamily="18" charset="0"/>
                <a:cs typeface="Times New Roman" pitchFamily="18" charset="0"/>
              </a:rPr>
              <a:t>Проверьте, знает ли ребенок времена года, их признаки,</a:t>
            </a:r>
          </a:p>
          <a:p>
            <a:r>
              <a:rPr lang="ru-RU" sz="2300" dirty="0" smtClean="0">
                <a:latin typeface="Times New Roman" pitchFamily="18" charset="0"/>
                <a:cs typeface="Times New Roman" pitchFamily="18" charset="0"/>
              </a:rPr>
              <a:t> месяцы, дни недели;</a:t>
            </a:r>
          </a:p>
          <a:p>
            <a:r>
              <a:rPr lang="ru-RU" sz="2300" dirty="0" smtClean="0">
                <a:latin typeface="Times New Roman" pitchFamily="18" charset="0"/>
                <a:cs typeface="Times New Roman" pitchFamily="18" charset="0"/>
              </a:rPr>
              <a:t> качества предметов, родственные связи; </a:t>
            </a:r>
          </a:p>
          <a:p>
            <a:r>
              <a:rPr lang="ru-RU" sz="2300" dirty="0" smtClean="0">
                <a:latin typeface="Times New Roman" pitchFamily="18" charset="0"/>
                <a:cs typeface="Times New Roman" pitchFamily="18" charset="0"/>
              </a:rPr>
              <a:t>правильно ли употребляет приставочные глаголы;</a:t>
            </a:r>
          </a:p>
          <a:p>
            <a:r>
              <a:rPr lang="ru-RU" sz="2300" dirty="0" smtClean="0">
                <a:latin typeface="Times New Roman" pitchFamily="18" charset="0"/>
                <a:cs typeface="Times New Roman" pitchFamily="18" charset="0"/>
              </a:rPr>
              <a:t>есть ли в его словаре существительные, обозначающие:</a:t>
            </a:r>
          </a:p>
          <a:p>
            <a:pPr>
              <a:buNone/>
            </a:pPr>
            <a:r>
              <a:rPr lang="ru-RU" sz="2300" dirty="0" smtClean="0">
                <a:latin typeface="Times New Roman" pitchFamily="18" charset="0"/>
                <a:cs typeface="Times New Roman" pitchFamily="18" charset="0"/>
              </a:rPr>
              <a:t>     профессии (дирижер, балерина, комбайнер и т.д.), </a:t>
            </a:r>
          </a:p>
          <a:p>
            <a:pPr>
              <a:buNone/>
            </a:pPr>
            <a:r>
              <a:rPr lang="ru-RU" sz="2300" dirty="0" smtClean="0">
                <a:latin typeface="Times New Roman" pitchFamily="18" charset="0"/>
                <a:cs typeface="Times New Roman" pitchFamily="18" charset="0"/>
              </a:rPr>
              <a:t>     названий спортсменов по видам спорта (бегун, пловчиха, боксер);</a:t>
            </a:r>
          </a:p>
          <a:p>
            <a:r>
              <a:rPr lang="ru-RU" sz="2300" dirty="0" smtClean="0">
                <a:latin typeface="Times New Roman" pitchFamily="18" charset="0"/>
                <a:cs typeface="Times New Roman" pitchFamily="18" charset="0"/>
              </a:rPr>
              <a:t>проверьте наличие в словаре детей сложных существительных:</a:t>
            </a:r>
          </a:p>
          <a:p>
            <a:pPr>
              <a:buNone/>
            </a:pPr>
            <a:r>
              <a:rPr lang="ru-RU" sz="2300" dirty="0" smtClean="0">
                <a:latin typeface="Times New Roman" pitchFamily="18" charset="0"/>
                <a:cs typeface="Times New Roman" pitchFamily="18" charset="0"/>
              </a:rPr>
              <a:t>    (соковыжималка, ледоход и т.д.),</a:t>
            </a:r>
          </a:p>
          <a:p>
            <a:r>
              <a:rPr lang="ru-RU" sz="2300" dirty="0" smtClean="0">
                <a:latin typeface="Times New Roman" pitchFamily="18" charset="0"/>
                <a:cs typeface="Times New Roman" pitchFamily="18" charset="0"/>
              </a:rPr>
              <a:t> прилагательных (тонконогий, длиннохвостый, остромордая),</a:t>
            </a:r>
          </a:p>
          <a:p>
            <a:r>
              <a:rPr lang="ru-RU" sz="2300" dirty="0" smtClean="0">
                <a:latin typeface="Times New Roman" pitchFamily="18" charset="0"/>
                <a:cs typeface="Times New Roman" pitchFamily="18" charset="0"/>
              </a:rPr>
              <a:t>притяжательных  прилагательные (лисий, обезьяний и т.п.).</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7" presetClass="entr" presetSubtype="1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17" presetClass="entr" presetSubtype="1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17" presetClass="entr" presetSubtype="10"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17" presetClass="entr" presetSubtype="10"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p:cTn id="6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8" dur="500" fill="hold"/>
                                        <p:tgtEl>
                                          <p:spTgt spid="3">
                                            <p:txEl>
                                              <p:pRg st="10" end="10"/>
                                            </p:txEl>
                                          </p:spTgt>
                                        </p:tgtEl>
                                        <p:attrNameLst>
                                          <p:attrName>ppt_h</p:attrName>
                                        </p:attrNameLst>
                                      </p:cBhvr>
                                      <p:tavLst>
                                        <p:tav tm="0">
                                          <p:val>
                                            <p:strVal val="#ppt_h"/>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17" presetClass="entr" presetSubtype="10"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p:cTn id="73"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74" dur="500" fill="hold"/>
                                        <p:tgtEl>
                                          <p:spTgt spid="3">
                                            <p:txEl>
                                              <p:pRg st="11" end="11"/>
                                            </p:txEl>
                                          </p:spTgt>
                                        </p:tgtEl>
                                        <p:attrNameLst>
                                          <p:attrName>ppt_h</p:attrName>
                                        </p:attrNameLst>
                                      </p:cBhvr>
                                      <p:tavLst>
                                        <p:tav tm="0">
                                          <p:val>
                                            <p:strVal val="#ppt_h"/>
                                          </p:val>
                                        </p:tav>
                                        <p:tav tm="100000">
                                          <p:val>
                                            <p:strVal val="#ppt_h"/>
                                          </p:val>
                                        </p:tav>
                                      </p:tavLst>
                                    </p:anim>
                                  </p:childTnLst>
                                </p:cTn>
                              </p:par>
                            </p:childTnLst>
                          </p:cTn>
                        </p:par>
                      </p:childTnLst>
                    </p:cTn>
                  </p:par>
                  <p:par>
                    <p:cTn id="75" fill="hold">
                      <p:stCondLst>
                        <p:cond delay="indefinite"/>
                      </p:stCondLst>
                      <p:childTnLst>
                        <p:par>
                          <p:cTn id="76" fill="hold">
                            <p:stCondLst>
                              <p:cond delay="0"/>
                            </p:stCondLst>
                            <p:childTnLst>
                              <p:par>
                                <p:cTn id="77" presetID="17" presetClass="entr" presetSubtype="10"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p:cTn id="79"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80" dur="500" fill="hold"/>
                                        <p:tgtEl>
                                          <p:spTgt spid="3">
                                            <p:txEl>
                                              <p:pRg st="12" end="1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939094"/>
          </a:xfrm>
        </p:spPr>
        <p:txBody>
          <a:bodyPr>
            <a:normAutofit/>
          </a:bodyPr>
          <a:lstStyle/>
          <a:p>
            <a:r>
              <a:rPr lang="ru-RU" sz="2000" dirty="0" smtClean="0"/>
              <a:t> </a:t>
            </a:r>
            <a:r>
              <a:rPr lang="ru-RU" sz="2000" b="1" i="1" dirty="0" smtClean="0">
                <a:solidFill>
                  <a:srgbClr val="0070C0"/>
                </a:solidFill>
                <a:latin typeface="Times New Roman" pitchFamily="18" charset="0"/>
                <a:cs typeface="Times New Roman" pitchFamily="18" charset="0"/>
              </a:rPr>
              <a:t>Состояние связной речи.</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t>
            </a:r>
            <a:r>
              <a:rPr lang="ru-RU" sz="2000" dirty="0" smtClean="0">
                <a:solidFill>
                  <a:schemeClr val="tx1"/>
                </a:solidFill>
                <a:latin typeface="Times New Roman" pitchFamily="18" charset="0"/>
                <a:cs typeface="Times New Roman" pitchFamily="18" charset="0"/>
              </a:rPr>
              <a:t>Основные акценты должны быть расставлены на умении будущего  первоклассника отвечать на вопросы, пересказывать, составлять рассказы по сюжетной картинке, серии картинок.</a:t>
            </a:r>
            <a:r>
              <a:rPr lang="ru-RU" sz="2000" dirty="0" smtClean="0">
                <a:solidFill>
                  <a:schemeClr val="tx1"/>
                </a:solidFill>
              </a:rPr>
              <a:t/>
            </a:r>
            <a:br>
              <a:rPr lang="ru-RU" sz="2000" dirty="0" smtClean="0">
                <a:solidFill>
                  <a:schemeClr val="tx1"/>
                </a:solidFill>
              </a:rPr>
            </a:br>
            <a:endParaRPr lang="ru-RU" sz="2000" dirty="0">
              <a:solidFill>
                <a:schemeClr val="tx1"/>
              </a:solidFill>
            </a:endParaRPr>
          </a:p>
        </p:txBody>
      </p:sp>
      <p:sp>
        <p:nvSpPr>
          <p:cNvPr id="3" name="Содержимое 2"/>
          <p:cNvSpPr>
            <a:spLocks noGrp="1"/>
          </p:cNvSpPr>
          <p:nvPr>
            <p:ph idx="1"/>
          </p:nvPr>
        </p:nvSpPr>
        <p:spPr>
          <a:xfrm>
            <a:off x="457200" y="2571744"/>
            <a:ext cx="8229600" cy="3752856"/>
          </a:xfrm>
        </p:spPr>
        <p:txBody>
          <a:bodyPr>
            <a:normAutofit fontScale="92500" lnSpcReduction="10000"/>
          </a:bodyPr>
          <a:lstStyle/>
          <a:p>
            <a:pPr>
              <a:buNone/>
            </a:pPr>
            <a:r>
              <a:rPr lang="ru-RU" sz="2000" b="1" i="1" dirty="0" smtClean="0">
                <a:solidFill>
                  <a:srgbClr val="0070C0"/>
                </a:solidFill>
                <a:latin typeface="Times New Roman" pitchFamily="18" charset="0"/>
                <a:cs typeface="Times New Roman" pitchFamily="18" charset="0"/>
              </a:rPr>
              <a:t>Развитие мелкой моторики.</a:t>
            </a:r>
          </a:p>
          <a:p>
            <a:pPr>
              <a:buNone/>
            </a:pPr>
            <a:r>
              <a:rPr lang="ru-RU" sz="2000" dirty="0" smtClean="0">
                <a:latin typeface="Times New Roman" pitchFamily="18" charset="0"/>
                <a:cs typeface="Times New Roman" pitchFamily="18" charset="0"/>
              </a:rPr>
              <a:t>    Важным условием полноценного овладения ребенком навыками письма является достаточная степень развития мелкой моторики пальцев рук. Известно, что упражнения на развитие мелкой моторики стимулируют речевое развитие ребенка, активизируя отделы коры головного мозга.</a:t>
            </a:r>
          </a:p>
          <a:p>
            <a:pPr>
              <a:buNone/>
            </a:pPr>
            <a:r>
              <a:rPr lang="ru-RU" sz="2000" b="1" i="1" dirty="0" smtClean="0">
                <a:solidFill>
                  <a:srgbClr val="0070C0"/>
                </a:solidFill>
                <a:latin typeface="Times New Roman" pitchFamily="18" charset="0"/>
                <a:cs typeface="Times New Roman" pitchFamily="18" charset="0"/>
              </a:rPr>
              <a:t> Зрительно-пространственное представление.</a:t>
            </a:r>
          </a:p>
          <a:p>
            <a:r>
              <a:rPr lang="ru-RU" sz="2000" dirty="0" smtClean="0">
                <a:latin typeface="Times New Roman" pitchFamily="18" charset="0"/>
                <a:cs typeface="Times New Roman" pitchFamily="18" charset="0"/>
              </a:rPr>
              <a:t>Попросите ребенка показать : правый глаз, левую руку, левой рукой правое ухо, правой рукой левый глаз и т.д.</a:t>
            </a:r>
          </a:p>
          <a:p>
            <a:r>
              <a:rPr lang="ru-RU" sz="2000" dirty="0" smtClean="0">
                <a:latin typeface="Times New Roman" pitchFamily="18" charset="0"/>
                <a:cs typeface="Times New Roman" pitchFamily="18" charset="0"/>
              </a:rPr>
              <a:t>Предложите ребенку найти спрятанный вами предмет  в комнате, следуя инструкциям: «Встань спиной к телевизору и сделай два шага вправо, повернись налево, иди 3 шага вперед».</a:t>
            </a:r>
          </a:p>
          <a:p>
            <a:pPr>
              <a:buNone/>
            </a:pPr>
            <a:endParaRPr lang="ru-RU" sz="2000"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365</TotalTime>
  <Words>810</Words>
  <Application>Microsoft Office PowerPoint</Application>
  <PresentationFormat>Экран (4:3)</PresentationFormat>
  <Paragraphs>76</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Аспект</vt:lpstr>
      <vt:lpstr> учитель-логопед   Рыбина Л.Н.</vt:lpstr>
      <vt:lpstr>На что нужно обратить внимание  при подготовке к школе?</vt:lpstr>
      <vt:lpstr>К моменту поступления в школу ребенок должен правильно произносить все звуки речи родного языка и не путать их между собой в речевом потоке  </vt:lpstr>
      <vt:lpstr>Для успешного обучения у ребенка должен быть развит фонематический слух и сформировано  фонематическое восприятие   </vt:lpstr>
      <vt:lpstr>Для определения уровня развития фонематического слуха можете предложить детям следующие игровые задания  </vt:lpstr>
      <vt:lpstr>Чтобы определить степень  сформированности фонематического восприятия ребенка  предложите ему следующие задания</vt:lpstr>
      <vt:lpstr>Чтобы определить состояние грамматического строя речи, поиграйте с ребенком в следующие  игры  ( можно использовать мяч) </vt:lpstr>
      <vt:lpstr> Состояние слоговой структуры слова  Шестилетний ребенок должен уметь  безошибочно произносить слова сложной слоговой структуры типа: « велосипедист, регулировщик, водопровод», и использовать их в речи:  «Экскурсовод провёл интересную экскурсию».</vt:lpstr>
      <vt:lpstr> Состояние связной речи.  Основные акценты должны быть расставлены на умении будущего  первоклассника отвечать на вопросы, пересказывать, составлять рассказы по сюжетной картинке, серии картинок. </vt:lpstr>
      <vt:lpstr>Презентация PowerPoint</vt:lpstr>
      <vt:lpstr>Желаем  успехов!</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Misha</dc:creator>
  <cp:lastModifiedBy>20-10-2015</cp:lastModifiedBy>
  <cp:revision>45</cp:revision>
  <dcterms:created xsi:type="dcterms:W3CDTF">2013-03-28T13:26:22Z</dcterms:created>
  <dcterms:modified xsi:type="dcterms:W3CDTF">2020-04-15T05:43:30Z</dcterms:modified>
</cp:coreProperties>
</file>